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51B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828800"/>
            <a:ext cx="10058400" cy="13716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4200" b="1">
                <a:solidFill>
                  <a:srgbClr val="FFFFFF"/>
                </a:solidFill>
                <a:latin typeface="Calibri"/>
              </a:defRPr>
            </a:pPr>
            <a:r>
              <a:rPr sz="4200" b="1">
                <a:solidFill>
                  <a:srgbClr val="FFFFFF"/>
                </a:solidFill>
                <a:latin typeface="Calibri"/>
              </a:rPr>
              <a:t>Empowering Student Financial Wellness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3474720"/>
            <a:ext cx="2743200" cy="54864"/>
          </a:xfrm>
          <a:prstGeom prst="rect">
            <a:avLst/>
          </a:prstGeom>
          <a:solidFill>
            <a:srgbClr val="00B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3840480"/>
            <a:ext cx="54864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B4BEFF"/>
                </a:solidFill>
                <a:latin typeface="Calibri"/>
              </a:defRPr>
            </a:pPr>
            <a:r>
              <a:rPr sz="1800" b="0">
                <a:solidFill>
                  <a:srgbClr val="B4BEFF"/>
                </a:solidFill>
                <a:latin typeface="Calibri"/>
              </a:rPr>
              <a:t>17 October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FFFFFF"/>
                </a:solidFill>
                <a:latin typeface="Calibri"/>
              </a:defRPr>
            </a:pPr>
            <a:r>
              <a:rPr sz="2500" b="1">
                <a:solidFill>
                  <a:srgbClr val="FFFFFF"/>
                </a:solidFill>
                <a:latin typeface="Calibri"/>
              </a:rPr>
              <a:t>The Student Financial Crisis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U.S. student loan debt reached $1.77 trillion in 2023, projected to hit $1.86 trillion by Q1 2026.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Average student debt per graduate was $37,650 in 2023, with 51% of undergraduates carrying debt.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20% of federal student loan borrowers were behind on payments or in collections in 2024.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63% of borrowers reported difficulty making payments between Oct 2023 and Jan 2024.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sz="1800" b="1">
                <a:solidFill>
                  <a:srgbClr val="FFFFFF"/>
                </a:solidFill>
                <a:latin typeface="Calibri"/>
              </a:rPr>
              <a:t>The Unseen Burden: Financial Stress on Campus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7669" y="2103120"/>
            <a:ext cx="3413674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70549" y="2286000"/>
            <a:ext cx="304791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  <a:latin typeface="Calibri"/>
              </a:rPr>
              <a:t>High Stress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49" y="3200400"/>
            <a:ext cx="3047914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646464"/>
                </a:solidFill>
                <a:latin typeface="Calibri"/>
              </a:rPr>
              <a:t>78% of students link financial stress to mental health issues, 61% to academic harm (2026).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010" y="2103120"/>
            <a:ext cx="3413674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1890" y="2286000"/>
            <a:ext cx="304791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  <a:latin typeface="Calibri"/>
              </a:rPr>
              <a:t>Low Literacy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890" y="3200400"/>
            <a:ext cx="3047914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646464"/>
                </a:solidFill>
                <a:latin typeface="Calibri"/>
              </a:rPr>
              <a:t>Gen Z scored 38% on financial literacy, with less than 30% of young people being literate (2025).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90351" y="2103120"/>
            <a:ext cx="3413674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73231" y="2286000"/>
            <a:ext cx="304791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  <a:latin typeface="Calibri"/>
              </a:rPr>
              <a:t>Debt &amp; Insecurity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3231" y="3200400"/>
            <a:ext cx="3047914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646464"/>
                </a:solidFill>
                <a:latin typeface="Calibri"/>
              </a:rPr>
              <a:t>89% of students carry credit card debt (2026), with 59% facing basic needs insecurity (2023-2024).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sz="1800" b="1">
                <a:solidFill>
                  <a:srgbClr val="FFFFFF"/>
                </a:solidFill>
                <a:latin typeface="Calibri"/>
              </a:rPr>
              <a:t>Introducing CampusWallet: Your Financial Navigator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Intuitive budgeting tools tailored for student income and diverse expenses.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Real-time spending tracking and personalized financial insights for better control.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Educational modules to improve financial literacy and informed decision-making.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Goal-setting features for saving, debt repayment, and future financial planning.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Secure and user-friendly platform designed specifically for the modern student.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sz="1800" b="1">
                <a:solidFill>
                  <a:srgbClr val="FFFFFF"/>
                </a:solidFill>
                <a:latin typeface="Calibri"/>
              </a:rPr>
              <a:t>CampusWallet: Core Features &amp; Benefits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7669" y="2103120"/>
            <a:ext cx="3413674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70549" y="2286000"/>
            <a:ext cx="304791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  <a:latin typeface="Calibri"/>
              </a:rPr>
              <a:t>Smart Budgeting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0549" y="3200400"/>
            <a:ext cx="3047914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646464"/>
                </a:solidFill>
                <a:latin typeface="Calibri"/>
              </a:rPr>
              <a:t>AI-driven insights, customizable categories, and real-time spending alerts keep students on track financially.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010" y="2103120"/>
            <a:ext cx="3413674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1890" y="2286000"/>
            <a:ext cx="304791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  <a:latin typeface="Calibri"/>
              </a:rPr>
              <a:t>Literacy Hub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890" y="3200400"/>
            <a:ext cx="3047914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646464"/>
                </a:solidFill>
                <a:latin typeface="Calibri"/>
              </a:rPr>
              <a:t>Interactive lessons, quizzes, and expert tips empower students with essential financial knowledge and skills.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90351" y="2103120"/>
            <a:ext cx="3413674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73231" y="2286000"/>
            <a:ext cx="3047914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000000"/>
                </a:solidFill>
                <a:latin typeface="Calibri"/>
              </a:rPr>
              <a:t>Debt &amp; Savings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3231" y="3200400"/>
            <a:ext cx="3047914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0" i="0">
                <a:solidFill>
                  <a:srgbClr val="646464"/>
                </a:solidFill>
                <a:latin typeface="Calibri"/>
              </a:rPr>
              <a:t>Tools to track student loans, manage credit cards, and set achievable savings goals for the future.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sz="1800" b="1">
                <a:solidFill>
                  <a:srgbClr val="FFFFFF"/>
                </a:solidFill>
                <a:latin typeface="Calibri"/>
              </a:rPr>
              <a:t>Strategic Roadmap: From Concept to Market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3474720"/>
            <a:ext cx="10058400" cy="54864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554480" y="3108960"/>
            <a:ext cx="822960" cy="822960"/>
          </a:xfrm>
          <a:prstGeom prst="ellipse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645920" y="3154680"/>
            <a:ext cx="64008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 sz="1600" b="1">
                <a:solidFill>
                  <a:srgbClr val="FFFFFF"/>
                </a:solidFill>
                <a:latin typeface="Calibri"/>
              </a:rPr>
              <a:t>Q1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137160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" y="155448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82828"/>
                </a:solidFill>
                <a:latin typeface="Calibri"/>
              </a:defRPr>
            </a:pPr>
            <a:r>
              <a:rPr sz="1600" b="0">
                <a:solidFill>
                  <a:srgbClr val="282828"/>
                </a:solidFill>
                <a:latin typeface="Calibri"/>
              </a:rPr>
              <a:t>Research &amp; Design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438912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457200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646464"/>
                </a:solidFill>
                <a:latin typeface="Calibri"/>
              </a:defRPr>
            </a:pPr>
            <a:r>
              <a:rPr sz="1300" b="0">
                <a:solidFill>
                  <a:srgbClr val="646464"/>
                </a:solidFill>
                <a:latin typeface="Calibri"/>
              </a:rPr>
              <a:t>User interviews, market analysis, UI/UX wireframing, and core feature definition.</a:t>
            </a:r>
          </a:p>
        </p:txBody>
      </p:sp>
      <p:sp>
        <p:nvSpPr>
          <p:cNvPr id="11" name="Oval 10"/>
          <p:cNvSpPr/>
          <p:nvPr/>
        </p:nvSpPr>
        <p:spPr>
          <a:xfrm>
            <a:off x="4297680" y="3108960"/>
            <a:ext cx="822960" cy="822960"/>
          </a:xfrm>
          <a:prstGeom prst="ellipse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89120" y="3154680"/>
            <a:ext cx="64008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 sz="1600" b="1">
                <a:solidFill>
                  <a:srgbClr val="FFFFFF"/>
                </a:solidFill>
                <a:latin typeface="Calibri"/>
              </a:rPr>
              <a:t>Q2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137160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40480" y="155448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82828"/>
                </a:solidFill>
                <a:latin typeface="Calibri"/>
              </a:defRPr>
            </a:pPr>
            <a:r>
              <a:rPr sz="1600" b="0">
                <a:solidFill>
                  <a:srgbClr val="282828"/>
                </a:solidFill>
                <a:latin typeface="Calibri"/>
              </a:rPr>
              <a:t>Development &amp; Alpha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657600" y="438912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840480" y="457200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646464"/>
                </a:solidFill>
                <a:latin typeface="Calibri"/>
              </a:defRPr>
            </a:pPr>
            <a:r>
              <a:rPr sz="1300" b="0">
                <a:solidFill>
                  <a:srgbClr val="646464"/>
                </a:solidFill>
                <a:latin typeface="Calibri"/>
              </a:rPr>
              <a:t>Backend infrastructure, mobile app development (iOS/Android), internal alpha testing.</a:t>
            </a:r>
          </a:p>
        </p:txBody>
      </p:sp>
      <p:sp>
        <p:nvSpPr>
          <p:cNvPr id="17" name="Oval 16"/>
          <p:cNvSpPr/>
          <p:nvPr/>
        </p:nvSpPr>
        <p:spPr>
          <a:xfrm>
            <a:off x="7040880" y="3108960"/>
            <a:ext cx="822960" cy="822960"/>
          </a:xfrm>
          <a:prstGeom prst="ellipse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32320" y="3154680"/>
            <a:ext cx="64008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 sz="1600" b="1">
                <a:solidFill>
                  <a:srgbClr val="FFFFFF"/>
                </a:solidFill>
                <a:latin typeface="Calibri"/>
              </a:rPr>
              <a:t>Q3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0" y="137160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0" y="155448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82828"/>
                </a:solidFill>
                <a:latin typeface="Calibri"/>
              </a:defRPr>
            </a:pPr>
            <a:r>
              <a:rPr sz="1600" b="0">
                <a:solidFill>
                  <a:srgbClr val="282828"/>
                </a:solidFill>
                <a:latin typeface="Calibri"/>
              </a:rPr>
              <a:t>Beta &amp; Refinement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0" y="438912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0" y="457200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646464"/>
                </a:solidFill>
                <a:latin typeface="Calibri"/>
              </a:defRPr>
            </a:pPr>
            <a:r>
              <a:rPr sz="1300" b="0">
                <a:solidFill>
                  <a:srgbClr val="646464"/>
                </a:solidFill>
                <a:latin typeface="Calibri"/>
              </a:rPr>
              <a:t>Pilot program with target student groups, feedback integration, security audits.</a:t>
            </a:r>
          </a:p>
        </p:txBody>
      </p:sp>
      <p:sp>
        <p:nvSpPr>
          <p:cNvPr id="23" name="Oval 22"/>
          <p:cNvSpPr/>
          <p:nvPr/>
        </p:nvSpPr>
        <p:spPr>
          <a:xfrm>
            <a:off x="9784080" y="3108960"/>
            <a:ext cx="822960" cy="822960"/>
          </a:xfrm>
          <a:prstGeom prst="ellipse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75520" y="3154680"/>
            <a:ext cx="640080" cy="54864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Calibri"/>
              </a:defRPr>
            </a:pPr>
            <a:r>
              <a:rPr sz="1600" b="1">
                <a:solidFill>
                  <a:srgbClr val="FFFFFF"/>
                </a:solidFill>
                <a:latin typeface="Calibri"/>
              </a:rPr>
              <a:t>Q4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44000" y="137160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26880" y="155448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282828"/>
                </a:solidFill>
                <a:latin typeface="Calibri"/>
              </a:defRPr>
            </a:pPr>
            <a:r>
              <a:rPr sz="1600" b="0">
                <a:solidFill>
                  <a:srgbClr val="282828"/>
                </a:solidFill>
                <a:latin typeface="Calibri"/>
              </a:rPr>
              <a:t>Public Launch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144000" y="4389120"/>
            <a:ext cx="2286000" cy="1371600"/>
          </a:xfrm>
          <a:prstGeom prst="roundRect">
            <a:avLst/>
          </a:prstGeom>
          <a:solidFill>
            <a:srgbClr val="E8EA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880" y="4572000"/>
            <a:ext cx="1920240" cy="109728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646464"/>
                </a:solidFill>
                <a:latin typeface="Calibri"/>
              </a:defRPr>
            </a:pPr>
            <a:r>
              <a:rPr sz="1300" b="0">
                <a:solidFill>
                  <a:srgbClr val="646464"/>
                </a:solidFill>
                <a:latin typeface="Calibri"/>
              </a:rPr>
              <a:t>Marketing campaign, app store submission, user acquisition, and initial support.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sz="1800" b="1">
                <a:solidFill>
                  <a:srgbClr val="FFFFFF"/>
                </a:solidFill>
                <a:latin typeface="Calibri"/>
              </a:rPr>
              <a:t>Mitigating Risks for Sustainable Growth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920240"/>
            <a:ext cx="5120511" cy="4457700"/>
          </a:xfrm>
          <a:prstGeom prst="rect">
            <a:avLst/>
          </a:prstGeom>
          <a:solidFill>
            <a:srgbClr val="FFFFFF"/>
          </a:solidFill>
          <a:ln>
            <a:solidFill>
              <a:srgbClr val="3F5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2103120"/>
            <a:ext cx="4754751" cy="409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Low User Adoption: Students may be overwhelmed by existing financial apps or lack motivation.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Data Security Concerns: Protecting sensitive financial information is paramount for user trust.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Competitive Landscape: Existing budgeting tools and financial institutions offer alternatives.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Regulatory Compliance: Adhering to evolving financial data protection laws and standards.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613984" y="1920240"/>
            <a:ext cx="5120511" cy="4457700"/>
          </a:xfrm>
          <a:prstGeom prst="rect">
            <a:avLst/>
          </a:prstGeom>
          <a:solidFill>
            <a:srgbClr val="FFFFFF"/>
          </a:solidFill>
          <a:ln>
            <a:solidFill>
              <a:srgbClr val="3F5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796864" y="2103120"/>
            <a:ext cx="4754751" cy="409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Intuitive UI/UX, gamification, and campus ambassador programs drive engagement.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Robust encryption, regular security audits, and compliance with industry standards ensure safety.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Unique student-centric features, financial literacy focus, and community building differentiate us.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1600" b="0" i="0">
                <a:solidFill>
                  <a:srgbClr val="646464"/>
                </a:solidFill>
                <a:latin typeface="Calibri"/>
              </a:rPr>
              <a:t>Dedicated legal counsel and continuous monitoring of financial regulations (e.g., CFPB).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3F5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37160"/>
            <a:ext cx="5486400" cy="640080"/>
          </a:xfrm>
          <a:prstGeom prst="rect">
            <a:avLst/>
          </a:prstGeom>
          <a:noFill/>
        </p:spPr>
        <p:txBody>
          <a:bodyPr wrap="square"/>
          <a:lstStyle/>
          <a:p>
            <a:pPr algn="l"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Calibri"/>
              </a:defRPr>
            </a:pPr>
            <a:r>
              <a:rPr sz="1800" b="1">
                <a:solidFill>
                  <a:srgbClr val="FFFFFF"/>
                </a:solidFill>
                <a:latin typeface="Calibri"/>
              </a:rPr>
              <a:t>Invest in the Future of Student Finance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2148840"/>
            <a:ext cx="11277295" cy="434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Address a critical and growing market need among financially stressed students.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Offer a comprehensive solution combining budgeting, education, and debt management.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Leverage a clear roadmap for rapid development and market penetration.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Positioned for strong user acquisition and long-term revenue growth.</a:t>
            </a:r>
          </a:p>
          <a:p>
            <a:pPr marL="304800" indent="-177800">
              <a:spcAft>
                <a:spcPts val="1000"/>
              </a:spcAft>
              <a:buChar char="•"/>
            </a:pPr>
            <a:r>
              <a:rPr sz="2000" b="0" i="0">
                <a:solidFill>
                  <a:srgbClr val="646464"/>
                </a:solidFill>
                <a:latin typeface="Calibri"/>
              </a:rPr>
              <a:t>Seeking strategic investment to scale operations and expand our feature set.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51B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286000"/>
            <a:ext cx="8229600" cy="9144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4400" b="1">
                <a:solidFill>
                  <a:srgbClr val="FFFFFF"/>
                </a:solidFill>
                <a:latin typeface="Calibri"/>
              </a:defRPr>
            </a:pPr>
            <a:r>
              <a:rPr sz="4400" b="1">
                <a:solidFill>
                  <a:srgbClr val="FFFFFF"/>
                </a:solidFill>
                <a:latin typeface="Calibri"/>
              </a:rPr>
              <a:t>Thank You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0" y="3383280"/>
            <a:ext cx="2103120" cy="36576"/>
          </a:xfrm>
          <a:prstGeom prst="rect">
            <a:avLst/>
          </a:prstGeom>
          <a:solidFill>
            <a:srgbClr val="00B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0" y="3840480"/>
            <a:ext cx="6400800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>
              <a:spcBef>
                <a:spcPts val="0"/>
              </a:spcBef>
              <a:spcAft>
                <a:spcPts val="0"/>
              </a:spcAft>
              <a:defRPr sz="1600" b="0">
                <a:solidFill>
                  <a:srgbClr val="B4BEFF"/>
                </a:solidFill>
                <a:latin typeface="Calibri"/>
              </a:defRPr>
            </a:pPr>
            <a:r>
              <a:rPr sz="1600" b="0">
                <a:solidFill>
                  <a:srgbClr val="B4BEFF"/>
                </a:solidFill>
                <a:latin typeface="Calibri"/>
              </a:rPr>
              <a:t>CampusWallet: Empowering Student Financial Wellness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