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2A5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4572000"/>
            <a:ext cx="12191695" cy="2286000"/>
          </a:xfrm>
          <a:prstGeom prst="rect">
            <a:avLst/>
          </a:prstGeom>
          <a:solidFill>
            <a:srgbClr val="468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809244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FFFFFF"/>
                </a:solidFill>
                <a:latin typeface="Calibri"/>
              </a:defRPr>
            </a:pPr>
            <a:r>
              <a:rPr sz="4200" b="1">
                <a:solidFill>
                  <a:srgbClr val="FFFFFF"/>
                </a:solidFill>
                <a:latin typeface="Calibri"/>
              </a:rPr>
              <a:t>Photosynthesis: The Engine of Life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3200400"/>
            <a:ext cx="1828800" cy="54864"/>
          </a:xfrm>
          <a:prstGeom prst="rect">
            <a:avLst/>
          </a:prstGeom>
          <a:solidFill>
            <a:srgbClr val="FFC8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484632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FFFFFF"/>
                </a:solidFill>
                <a:latin typeface="Calibri"/>
              </a:defRPr>
            </a:pPr>
            <a:r>
              <a:rPr sz="1600" b="0">
                <a:solidFill>
                  <a:srgbClr val="FFFFFF"/>
                </a:solidFill>
                <a:latin typeface="Calibri"/>
              </a:rPr>
              <a:t>17 October 2026</a:t>
            </a:r>
          </a:p>
        </p:txBody>
      </p:sp>
      <p:sp>
        <p:nvSpPr>
          <p:cNvPr id="6" name="Oval 5"/>
          <p:cNvSpPr/>
          <p:nvPr/>
        </p:nvSpPr>
        <p:spPr>
          <a:xfrm>
            <a:off x="9144000" y="914400"/>
            <a:ext cx="2743200" cy="2743200"/>
          </a:xfrm>
          <a:prstGeom prst="ellipse">
            <a:avLst/>
          </a:prstGeom>
          <a:solidFill>
            <a:srgbClr val="FFC8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800" b="1">
                <a:solidFill>
                  <a:srgbClr val="FFFFFF"/>
                </a:solidFill>
                <a:latin typeface="Calibri"/>
              </a:rPr>
              <a:t>What is Photosynthesis?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Process where plants, algae, and some bacteria convert light energy into chemical energy.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Uses carbon dioxide and water to produce glucose (sugar) and oxygen as a byproduct.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Fundamental for nearly all life on Earth, forming the base of most food webs.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Occurs primarily in chloroplasts, specialized organelles within plant cells.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FFFFFF"/>
                </a:solidFill>
                <a:latin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</a:rPr>
              <a:t>Light Reactions: Capturing Solar Energy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Location: Occur in the thylakoid membranes of chloroplasts, where chlorophyll resides.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584638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858951" y="2921965"/>
            <a:ext cx="1975054" cy="2522829"/>
          </a:xfrm>
          <a:prstGeom prst="roundRect">
            <a:avLst/>
          </a:prstGeom>
          <a:solidFill>
            <a:srgbClr val="19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Energy Capture: Light energy is absorbed by pigments, exciting electrons to higher energy levels.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834005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108318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Water Splitting: Water molecules are split, releasing oxygen, hydrogen ions, and electrons.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083372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57685" y="2921965"/>
            <a:ext cx="1975054" cy="2522829"/>
          </a:xfrm>
          <a:prstGeom prst="roundRect">
            <a:avLst/>
          </a:prstGeom>
          <a:solidFill>
            <a:srgbClr val="19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Energy Production: Light energy drives the production of ATP and NADPH, energy carriers.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9332739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607052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Quantum Requirement: Approximately 8 photons are needed to form one molecule of oxygen.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FF"/>
                </a:solidFill>
                <a:latin typeface="Calibri"/>
              </a:defRPr>
            </a:pPr>
            <a:r>
              <a:rPr sz="2300" b="1">
                <a:solidFill>
                  <a:srgbClr val="FFFFFF"/>
                </a:solidFill>
                <a:latin typeface="Calibri"/>
              </a:rPr>
              <a:t>Dark Reactions: Building Sugars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000000"/>
                </a:solidFill>
                <a:latin typeface="Calibri"/>
              </a:rPr>
              <a:t>Location: Takes place in the stroma, the fluid-filled space within chloroplasts.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584638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858951" y="2921965"/>
            <a:ext cx="1975054" cy="2522829"/>
          </a:xfrm>
          <a:prstGeom prst="roundRect">
            <a:avLst/>
          </a:prstGeom>
          <a:solidFill>
            <a:srgbClr val="19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CO2 Fixation: CO2 is combined with RuBP, catalyzed by the enzyme RuBisCO.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834005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108318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Energy Utilization: ATP and NADPH from light reactions power the conversion of CO2.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083372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57685" y="2921965"/>
            <a:ext cx="1975054" cy="2522829"/>
          </a:xfrm>
          <a:prstGeom prst="roundRect">
            <a:avLst/>
          </a:prstGeom>
          <a:solidFill>
            <a:srgbClr val="19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Glucose Production: Six turns of the Calvin cycle are required to produce one glucose molecule.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9332739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607052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Discovery: Discovered in 1950 by Melvin Calvin, James Bassham, and Andrew Benson.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FFFFFF"/>
                </a:solidFill>
                <a:latin typeface="Calibri"/>
              </a:defRPr>
            </a:pPr>
            <a:r>
              <a:rPr sz="2400" b="1">
                <a:solidFill>
                  <a:srgbClr val="FFFFFF"/>
                </a:solidFill>
                <a:latin typeface="Calibri"/>
              </a:rPr>
              <a:t>Chlorophyll: The Green Pigment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920240"/>
            <a:ext cx="5120511" cy="4457700"/>
          </a:xfrm>
          <a:prstGeom prst="rect">
            <a:avLst/>
          </a:prstGeom>
          <a:solidFill>
            <a:srgbClr val="EBF2FF"/>
          </a:solidFill>
          <a:ln>
            <a:solidFill>
              <a:srgbClr val="468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4754751" cy="409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282828"/>
                </a:solidFill>
                <a:latin typeface="Calibri"/>
              </a:rPr>
              <a:t>Chlorophyll a: Primary photosynthetic pigment, absorbs blue (420 nm) and red (670 nm) light.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282828"/>
                </a:solidFill>
                <a:latin typeface="Calibri"/>
              </a:rPr>
              <a:t>Crucial for light-dependent reactions, directly involved in energy conversion.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282828"/>
                </a:solidFill>
                <a:latin typeface="Calibri"/>
              </a:rPr>
              <a:t>Found in all photosynthetic eukaryotes and cyanobacteria.</a:t>
            </a:r>
          </a:p>
        </p:txBody>
      </p:sp>
      <p:sp>
        <p:nvSpPr>
          <p:cNvPr id="6" name="Rectangle 5"/>
          <p:cNvSpPr/>
          <p:nvPr/>
        </p:nvSpPr>
        <p:spPr>
          <a:xfrm>
            <a:off x="6613984" y="1920240"/>
            <a:ext cx="5120511" cy="4457700"/>
          </a:xfrm>
          <a:prstGeom prst="rect">
            <a:avLst/>
          </a:prstGeom>
          <a:solidFill>
            <a:srgbClr val="EBF2FF"/>
          </a:solidFill>
          <a:ln>
            <a:solidFill>
              <a:srgbClr val="468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96864" y="2103120"/>
            <a:ext cx="4754751" cy="409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282828"/>
                </a:solidFill>
                <a:latin typeface="Calibri"/>
              </a:rPr>
              <a:t>Chlorophyll b: Accessory pigment, absorbs blue (470 nm) and red (650 nm) light.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282828"/>
                </a:solidFill>
                <a:latin typeface="Calibri"/>
              </a:rPr>
              <a:t>Broadens the spectrum of light absorbed, passing energy to chlorophyll a.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282828"/>
                </a:solidFill>
                <a:latin typeface="Calibri"/>
              </a:rPr>
              <a:t>Present in higher plants and green algae, enhancing light capture.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FFFFFF"/>
                </a:solidFill>
                <a:latin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</a:rPr>
              <a:t>Environmental Influences on Photosynthesis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Light Intensity: Rate increases with light up to a saturation point; excessive light causes damage.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CO2 Concentration: Higher CO2 increases rate; ambient levels are ~400 ppm, saturation at ~1000-1300 ppm.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Temperature: Optimal range is 15°C-35°C; C3 plants prefer 20-30°C, C4 up to 45°C.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Water Availability: Essential reactant; water deficit closes stomata, limiting CO2 uptake.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FFFFFF"/>
                </a:solidFill>
                <a:latin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</a:rPr>
              <a:t>Simple Experiment: Observing Oxygen Production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584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Setup: Place a sprig of pondweed (Elodea) in a beaker of water under a light source.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584638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858951" y="2921965"/>
            <a:ext cx="1975054" cy="2522829"/>
          </a:xfrm>
          <a:prstGeom prst="roundRect">
            <a:avLst/>
          </a:prstGeom>
          <a:solidFill>
            <a:srgbClr val="19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Observation: Observe bubbles rising from the cut stem of the pondweed.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834005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108318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000000"/>
                </a:solidFill>
                <a:latin typeface="Calibri"/>
              </a:rPr>
              <a:t>Measurement: Count the number of bubbles produced over a set time period.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083372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57685" y="2921965"/>
            <a:ext cx="1975054" cy="2522829"/>
          </a:xfrm>
          <a:prstGeom prst="roundRect">
            <a:avLst/>
          </a:prstGeom>
          <a:solidFill>
            <a:srgbClr val="19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Variable Change: Vary light intensity or CO2 (add bicarbonate) and re-measure bubble rate.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9332739" y="4000499"/>
            <a:ext cx="274313" cy="365760"/>
          </a:xfrm>
          <a:prstGeom prst="rightArrow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607052" y="2921965"/>
            <a:ext cx="1975054" cy="2522829"/>
          </a:xfrm>
          <a:prstGeom prst="roundRect">
            <a:avLst/>
          </a:prstGeom>
          <a:solidFill>
            <a:srgbClr val="468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Conclusion: Relate bubble production (oxygen) to the rate of photosynthesis under different conditions.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92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54864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FFFFFF"/>
                </a:solidFill>
                <a:latin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</a:rPr>
              <a:t>Key Takeaways and Photosynthetic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Photosynthesis converts light energy into chemical energy, producing glucose and oxygen.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Comprises two main stages: light-dependent reactions (ATP, NADPH, O2) and light-independent reactions (glucose).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Chlorophyll pigments are crucial for absorbing light energy.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Rate is influenced by light, CO2, temperature, and water availability.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282828"/>
                </a:solidFill>
                <a:latin typeface="Calibri"/>
              </a:rPr>
              <a:t>Overall plant efficiency is typically 3-6% of solar radiation, with a theoretical maximum of ~11%.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2A5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286000"/>
            <a:ext cx="82296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FFFFFF"/>
                </a:solidFill>
                <a:latin typeface="Calibri"/>
              </a:defRPr>
            </a:pPr>
            <a:r>
              <a:rPr sz="4800" b="1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3" name="Oval 2"/>
          <p:cNvSpPr/>
          <p:nvPr/>
        </p:nvSpPr>
        <p:spPr>
          <a:xfrm>
            <a:off x="5029200" y="3657600"/>
            <a:ext cx="2103120" cy="2103120"/>
          </a:xfrm>
          <a:prstGeom prst="ellipse">
            <a:avLst/>
          </a:prstGeom>
          <a:solidFill>
            <a:srgbClr val="FFC8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120640" y="4114800"/>
            <a:ext cx="1920240" cy="9144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92A56"/>
                </a:solidFill>
                <a:latin typeface="Calibri"/>
              </a:defRPr>
            </a:pPr>
            <a:r>
              <a:rPr sz="1800" b="1">
                <a:solidFill>
                  <a:srgbClr val="192A56"/>
                </a:solidFill>
                <a:latin typeface="Calibri"/>
              </a:rPr>
              <a:t>Photosynthesis: The Engine of Life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