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0052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029200"/>
            <a:ext cx="12191695" cy="1828800"/>
          </a:xfrm>
          <a:prstGeom prst="rect">
            <a:avLst/>
          </a:prstGeom>
          <a:solidFill>
            <a:srgbClr val="0052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1005840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4400" b="1">
                <a:solidFill>
                  <a:srgbClr val="333333"/>
                </a:solidFill>
                <a:latin typeface="Calibri Light"/>
              </a:defRPr>
            </a:pPr>
            <a:r>
              <a:rPr sz="4400" b="1">
                <a:solidFill>
                  <a:srgbClr val="333333"/>
                </a:solidFill>
                <a:latin typeface="Calibri Light"/>
              </a:rPr>
              <a:t>Q3 2026 Quarterly Sales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17520"/>
            <a:ext cx="73152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787878"/>
                </a:solidFill>
                <a:latin typeface="Calibri"/>
              </a:defRPr>
            </a:pPr>
            <a:r>
              <a:rPr sz="2100" b="0">
                <a:solidFill>
                  <a:srgbClr val="787878"/>
                </a:solidFill>
                <a:latin typeface="Calibri"/>
              </a:rPr>
              <a:t>Regional Consumer Electronics Distributor Performance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2834640"/>
            <a:ext cx="2743200" cy="54864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52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4572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05288"/>
                </a:solidFill>
                <a:latin typeface="Calibri"/>
              </a:defRPr>
            </a:pPr>
            <a:r>
              <a:rPr sz="2100" b="1">
                <a:solidFill>
                  <a:srgbClr val="005288"/>
                </a:solidFill>
                <a:latin typeface="Calibri"/>
              </a:rPr>
              <a:t>Executive Summary: Q3 Performance Highlights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45720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Revenue Growth: Achieved a 12% increase, reaching ₹4.8 crore for Q3 2026.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Product Strength: Wearables segment demonstrated the strongest growth across all categories.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Dealer Network Impact: Two key dealer partnerships were unfortunately lost in the North zone.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Inventory Challenge: Noted significant ageing inventory, particularly within older TV models.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Strategic Focus: Q4 strategy is now centered on maximizing the upcoming festive season sales.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52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4572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05288"/>
                </a:solidFill>
                <a:latin typeface="Calibri"/>
              </a:defRPr>
            </a:pPr>
            <a:r>
              <a:rPr sz="2100" b="1">
                <a:solidFill>
                  <a:srgbClr val="005288"/>
                </a:solidFill>
                <a:latin typeface="Calibri"/>
              </a:rPr>
              <a:t>Q3 Financial Performance Overview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45720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Strong Revenue Growth: Total revenue for Q3 2026 reached ₹4.8 crore, a 12% increase year-over-year.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Exceeded Targets: This growth surpassed internal projections for the quarter, indicating market strength.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Profitability Analysis: Further analysis required to assess the impact of growth on net profit margins.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Market Share Gains: Positive revenue trend suggests potential gains in regional market share.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Future Projections: Sets a strong foundation for achieving ambitious targets in the upcoming Q4.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52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4572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05288"/>
                </a:solidFill>
                <a:latin typeface="Calibri"/>
              </a:defRPr>
            </a:pPr>
            <a:r>
              <a:rPr sz="2100" b="1">
                <a:solidFill>
                  <a:srgbClr val="005288"/>
                </a:solidFill>
                <a:latin typeface="Calibri"/>
              </a:rPr>
              <a:t>Product Category Performance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45720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14400" y="1828800"/>
            <a:ext cx="3108960" cy="411480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011680" y="2103120"/>
            <a:ext cx="914400" cy="914400"/>
          </a:xfrm>
          <a:prstGeom prst="ellipse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3291840"/>
            <a:ext cx="256032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5288"/>
                </a:solidFill>
                <a:latin typeface="Calibri"/>
              </a:defRPr>
            </a:pPr>
            <a:r>
              <a:rPr sz="2200" b="1">
                <a:solidFill>
                  <a:srgbClr val="005288"/>
                </a:solidFill>
                <a:latin typeface="Calibri"/>
              </a:rPr>
              <a:t>Wearables Lead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931920"/>
            <a:ext cx="256032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1400" b="0">
                <a:solidFill>
                  <a:srgbClr val="333333"/>
                </a:solidFill>
                <a:latin typeface="Calibri"/>
              </a:rPr>
              <a:t>This segment saw the highest growth, indicating strong consumer demand and market acceptance.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828800"/>
            <a:ext cx="3108960" cy="411480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486400" y="2103120"/>
            <a:ext cx="914400" cy="914400"/>
          </a:xfrm>
          <a:prstGeom prst="ellipse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3291840"/>
            <a:ext cx="256032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5288"/>
                </a:solidFill>
                <a:latin typeface="Calibri"/>
              </a:defRPr>
            </a:pPr>
            <a:r>
              <a:rPr sz="2200" b="1">
                <a:solidFill>
                  <a:srgbClr val="005288"/>
                </a:solidFill>
                <a:latin typeface="Calibri"/>
              </a:rPr>
              <a:t>Older TVs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3931920"/>
            <a:ext cx="256032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1400" b="0">
                <a:solidFill>
                  <a:srgbClr val="333333"/>
                </a:solidFill>
                <a:latin typeface="Calibri"/>
              </a:rPr>
              <a:t>Significant ageing inventory of older television models requires immediate strategic action.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828800"/>
            <a:ext cx="3108960" cy="411480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61119" y="2103120"/>
            <a:ext cx="914400" cy="914400"/>
          </a:xfrm>
          <a:prstGeom prst="ellipse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8160" y="3291840"/>
            <a:ext cx="256032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5288"/>
                </a:solidFill>
                <a:latin typeface="Calibri"/>
              </a:defRPr>
            </a:pPr>
            <a:r>
              <a:rPr sz="2000" b="1">
                <a:solidFill>
                  <a:srgbClr val="005288"/>
                </a:solidFill>
                <a:latin typeface="Calibri"/>
              </a:rPr>
              <a:t>Other Categories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38160" y="3931920"/>
            <a:ext cx="256032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1400" b="0">
                <a:solidFill>
                  <a:srgbClr val="333333"/>
                </a:solidFill>
                <a:latin typeface="Calibri"/>
              </a:rPr>
              <a:t>Other product lines maintained stable sales, contributing steadily to overall revenue.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52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4572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05288"/>
                </a:solidFill>
                <a:latin typeface="Calibri"/>
              </a:defRPr>
            </a:pPr>
            <a:r>
              <a:rPr sz="2100" b="1">
                <a:solidFill>
                  <a:srgbClr val="005288"/>
                </a:solidFill>
                <a:latin typeface="Calibri"/>
              </a:rPr>
              <a:t>Dealer Network &amp; Regional Challenges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45720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North Zone Impact: Two significant dealer accounts were lost within the crucial North sales region.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Revenue Implications: This loss could potentially impact future sales volumes and market penetration.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Root Cause Analysis: Investigation is underway to understand the specific reasons for dealer attrition.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Mitigation Strategy: Plans are being developed to onboard new partners and strengthen existing relationships.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Market Share Risk: Proactive measures are essential to prevent further erosion of regional market share.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52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4572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5288"/>
                </a:solidFill>
                <a:latin typeface="Calibri"/>
              </a:defRPr>
            </a:pPr>
            <a:r>
              <a:rPr sz="2200" b="1">
                <a:solidFill>
                  <a:srgbClr val="005288"/>
                </a:solidFill>
                <a:latin typeface="Calibri"/>
              </a:rPr>
              <a:t>Inventory Management Focus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45720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Ageing TV Stock: A substantial portion of older television models is now classified as ageing inventory.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Financial Impact: This ties up capital, incurs holding costs, and risks obsolescence losses.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Sales Channel Review: Evaluate current sales channels for older models to identify bottlenecks.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Pricing Strategy: Consider aggressive promotional pricing or bundle offers to clear stock efficiently.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Future Procurement: Implement stricter inventory controls and forecasting for new product lines.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52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4572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5288"/>
                </a:solidFill>
                <a:latin typeface="Calibri"/>
              </a:defRPr>
            </a:pPr>
            <a:r>
              <a:rPr sz="2200" b="1">
                <a:solidFill>
                  <a:srgbClr val="005288"/>
                </a:solidFill>
                <a:latin typeface="Calibri"/>
              </a:rPr>
              <a:t>Q4 Festive Season Strategy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45720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14400" y="1828800"/>
            <a:ext cx="3108960" cy="411480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011680" y="2103120"/>
            <a:ext cx="914400" cy="914400"/>
          </a:xfrm>
          <a:prstGeom prst="ellipse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3291840"/>
            <a:ext cx="256032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05288"/>
                </a:solidFill>
                <a:latin typeface="Calibri"/>
              </a:defRPr>
            </a:pPr>
            <a:r>
              <a:rPr sz="2100" b="1">
                <a:solidFill>
                  <a:srgbClr val="005288"/>
                </a:solidFill>
                <a:latin typeface="Calibri"/>
              </a:rPr>
              <a:t>Market 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931920"/>
            <a:ext cx="256032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1400" b="0">
                <a:solidFill>
                  <a:srgbClr val="333333"/>
                </a:solidFill>
                <a:latin typeface="Calibri"/>
              </a:rPr>
              <a:t>Identify key consumer trends and purchasing behaviors for the festive period.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828800"/>
            <a:ext cx="3108960" cy="411480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486400" y="2103120"/>
            <a:ext cx="914400" cy="914400"/>
          </a:xfrm>
          <a:prstGeom prst="ellipse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3291840"/>
            <a:ext cx="256032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5288"/>
                </a:solidFill>
                <a:latin typeface="Calibri"/>
              </a:defRPr>
            </a:pPr>
            <a:r>
              <a:rPr sz="2000" b="1">
                <a:solidFill>
                  <a:srgbClr val="005288"/>
                </a:solidFill>
                <a:latin typeface="Calibri"/>
              </a:rPr>
              <a:t>Product Bundling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3931920"/>
            <a:ext cx="256032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1400" b="0">
                <a:solidFill>
                  <a:srgbClr val="333333"/>
                </a:solidFill>
                <a:latin typeface="Calibri"/>
              </a:rPr>
              <a:t>Create attractive product bundles, especially for ageing TV inventory.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63840" y="1828800"/>
            <a:ext cx="3108960" cy="411480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61119" y="2103120"/>
            <a:ext cx="914400" cy="914400"/>
          </a:xfrm>
          <a:prstGeom prst="ellipse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8160" y="3291840"/>
            <a:ext cx="256032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5288"/>
                </a:solidFill>
                <a:latin typeface="Calibri"/>
              </a:defRPr>
            </a:pPr>
            <a:r>
              <a:rPr sz="1500" b="1">
                <a:solidFill>
                  <a:srgbClr val="005288"/>
                </a:solidFill>
                <a:latin typeface="Calibri"/>
              </a:rPr>
              <a:t>Promotional Campaigns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38160" y="3931920"/>
            <a:ext cx="256032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1400" b="0">
                <a:solidFill>
                  <a:srgbClr val="333333"/>
                </a:solidFill>
                <a:latin typeface="Calibri"/>
              </a:rPr>
              <a:t>Launch targeted marketing campaigns across digital and traditional media.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52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4572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05288"/>
                </a:solidFill>
                <a:latin typeface="Calibri"/>
              </a:defRPr>
            </a:pPr>
            <a:r>
              <a:rPr sz="2100" b="1">
                <a:solidFill>
                  <a:srgbClr val="005288"/>
                </a:solidFill>
                <a:latin typeface="Calibri"/>
              </a:rPr>
              <a:t>Q4 Festive Season Strategy (cont.)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45720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14400" y="1828800"/>
            <a:ext cx="3108960" cy="411480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011680" y="2103120"/>
            <a:ext cx="914400" cy="914400"/>
          </a:xfrm>
          <a:prstGeom prst="ellipse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3291840"/>
            <a:ext cx="256032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05288"/>
                </a:solidFill>
                <a:latin typeface="Calibri"/>
              </a:defRPr>
            </a:pPr>
            <a:r>
              <a:rPr sz="1800" b="1">
                <a:solidFill>
                  <a:srgbClr val="005288"/>
                </a:solidFill>
                <a:latin typeface="Calibri"/>
              </a:rPr>
              <a:t>Dealer Engagement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931920"/>
            <a:ext cx="256032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1400" b="0">
                <a:solidFill>
                  <a:srgbClr val="333333"/>
                </a:solidFill>
                <a:latin typeface="Calibri"/>
              </a:rPr>
              <a:t>Strengthen support for active dealers, ensuring optimal stock and incentives.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828800"/>
            <a:ext cx="3108960" cy="4114800"/>
          </a:xfrm>
          <a:prstGeom prst="roundRect">
            <a:avLst/>
          </a:prstGeom>
          <a:solidFill>
            <a:srgbClr val="F0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486400" y="2103120"/>
            <a:ext cx="914400" cy="914400"/>
          </a:xfrm>
          <a:prstGeom prst="ellipse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3291840"/>
            <a:ext cx="256032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5288"/>
                </a:solidFill>
                <a:latin typeface="Calibri"/>
              </a:defRPr>
            </a:pPr>
            <a:r>
              <a:rPr sz="1500" b="1">
                <a:solidFill>
                  <a:srgbClr val="005288"/>
                </a:solidFill>
                <a:latin typeface="Calibri"/>
              </a:rPr>
              <a:t>Logistics Optimization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3931920"/>
            <a:ext cx="256032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333333"/>
                </a:solidFill>
                <a:latin typeface="Calibri"/>
              </a:defRPr>
            </a:pPr>
            <a:r>
              <a:rPr sz="1400" b="0">
                <a:solidFill>
                  <a:srgbClr val="333333"/>
                </a:solidFill>
                <a:latin typeface="Calibri"/>
              </a:rPr>
              <a:t>Prepare supply chain for increased demand, ensuring timely deliveries.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0052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45720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5288"/>
                </a:solidFill>
                <a:latin typeface="Calibri"/>
              </a:defRPr>
            </a:pPr>
            <a:r>
              <a:rPr sz="2200" b="1">
                <a:solidFill>
                  <a:srgbClr val="005288"/>
                </a:solidFill>
                <a:latin typeface="Calibri"/>
              </a:rPr>
              <a:t>Key Takeaways &amp; 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45720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Sustained Growth: Build on Q3's revenue momentum, leveraging strong product categories.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Address Weaknesses: Prioritize resolving dealer attrition and managing ageing inventory effectively.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Strategic Q4 Focus: Execute the festive season plan to maximize sales and clear existing stock.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Operational Efficiency: Enhance inventory forecasting and supply chain responsiveness.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333333"/>
                </a:solidFill>
                <a:latin typeface="Calibri"/>
              </a:rPr>
              <a:t>Stakeholder Collaboration: Foster stronger partnerships with dealers and internal teams for success.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28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286000"/>
            <a:ext cx="822960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5400" b="1">
                <a:solidFill>
                  <a:srgbClr val="FFFFFF"/>
                </a:solidFill>
                <a:latin typeface="Calibri Light"/>
              </a:defRPr>
            </a:pPr>
            <a:r>
              <a:rPr sz="5400" b="1">
                <a:solidFill>
                  <a:srgbClr val="FFFFFF"/>
                </a:solidFill>
                <a:latin typeface="Calibri Light"/>
              </a:rPr>
              <a:t>Thank You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0" y="3657600"/>
            <a:ext cx="2103120" cy="45720"/>
          </a:xfrm>
          <a:prstGeom prst="rect">
            <a:avLst/>
          </a:prstGeom>
          <a:solidFill>
            <a:srgbClr val="009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0" y="3931920"/>
            <a:ext cx="6400800" cy="73152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rPr sz="1800" b="0">
                <a:solidFill>
                  <a:srgbClr val="FFFFFF"/>
                </a:solidFill>
                <a:latin typeface="Calibri"/>
              </a:rPr>
              <a:t>Q3 2026 Quarterly Sales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